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Advent Pro Medium" charset="1" panose="02000506040000020004"/>
      <p:regular r:id="rId43"/>
    </p:embeddedFont>
    <p:embeddedFont>
      <p:font typeface="Canva Sans Bold" charset="1" panose="020B0803030501040103"/>
      <p:regular r:id="rId44"/>
    </p:embeddedFont>
    <p:embeddedFont>
      <p:font typeface="Canva Sans" charset="1" panose="020B0503030501040103"/>
      <p:regular r:id="rId45"/>
    </p:embeddedFont>
    <p:embeddedFont>
      <p:font typeface="Marykate" charset="1" panose="000000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18.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5.jpeg" Type="http://schemas.openxmlformats.org/officeDocument/2006/relationships/image"/><Relationship Id="rId9" Target="../media/image1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6.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47.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https://github.com/SistemBasisData2024/Retroactive-SBD" TargetMode="External" Type="http://schemas.openxmlformats.org/officeDocument/2006/relationships/hyperlink"/></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058072" y="1295137"/>
            <a:ext cx="14171857" cy="7638806"/>
            <a:chOff x="0" y="0"/>
            <a:chExt cx="18895809" cy="10185074"/>
          </a:xfrm>
        </p:grpSpPr>
        <p:sp>
          <p:nvSpPr>
            <p:cNvPr name="Freeform 4" id="4"/>
            <p:cNvSpPr/>
            <p:nvPr/>
          </p:nvSpPr>
          <p:spPr>
            <a:xfrm flipH="false" flipV="false" rot="0">
              <a:off x="0" y="402745"/>
              <a:ext cx="18895809" cy="9782330"/>
            </a:xfrm>
            <a:custGeom>
              <a:avLst/>
              <a:gdLst/>
              <a:ahLst/>
              <a:cxnLst/>
              <a:rect r="r" b="b" t="t" l="l"/>
              <a:pathLst>
                <a:path h="9782330" w="18895809">
                  <a:moveTo>
                    <a:pt x="0" y="0"/>
                  </a:moveTo>
                  <a:lnTo>
                    <a:pt x="18895809" y="0"/>
                  </a:lnTo>
                  <a:lnTo>
                    <a:pt x="18895809" y="9782329"/>
                  </a:lnTo>
                  <a:lnTo>
                    <a:pt x="0" y="9782329"/>
                  </a:lnTo>
                  <a:lnTo>
                    <a:pt x="0" y="0"/>
                  </a:lnTo>
                  <a:close/>
                </a:path>
              </a:pathLst>
            </a:custGeom>
            <a:blipFill>
              <a:blip r:embed="rId3"/>
              <a:stretch>
                <a:fillRect l="0" t="-5190" r="0" b="-42337"/>
              </a:stretch>
            </a:blipFill>
          </p:spPr>
        </p:sp>
        <p:sp>
          <p:nvSpPr>
            <p:cNvPr name="Freeform 5" id="5"/>
            <p:cNvSpPr/>
            <p:nvPr/>
          </p:nvSpPr>
          <p:spPr>
            <a:xfrm flipH="false" flipV="false" rot="1838892">
              <a:off x="16129734" y="305914"/>
              <a:ext cx="1617713" cy="1523591"/>
            </a:xfrm>
            <a:custGeom>
              <a:avLst/>
              <a:gdLst/>
              <a:ahLst/>
              <a:cxnLst/>
              <a:rect r="r" b="b" t="t" l="l"/>
              <a:pathLst>
                <a:path h="1523591" w="1617713">
                  <a:moveTo>
                    <a:pt x="0" y="0"/>
                  </a:moveTo>
                  <a:lnTo>
                    <a:pt x="1617713" y="0"/>
                  </a:lnTo>
                  <a:lnTo>
                    <a:pt x="1617713" y="1523592"/>
                  </a:lnTo>
                  <a:lnTo>
                    <a:pt x="0" y="152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4388606">
            <a:off x="5280821" y="1970635"/>
            <a:ext cx="1260418" cy="1398523"/>
          </a:xfrm>
          <a:custGeom>
            <a:avLst/>
            <a:gdLst/>
            <a:ahLst/>
            <a:cxnLst/>
            <a:rect r="r" b="b" t="t" l="l"/>
            <a:pathLst>
              <a:path h="1398523" w="1260418">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150047">
            <a:off x="2639729" y="8582421"/>
            <a:ext cx="3348950" cy="1351758"/>
          </a:xfrm>
          <a:custGeom>
            <a:avLst/>
            <a:gdLst/>
            <a:ahLst/>
            <a:cxnLst/>
            <a:rect r="r" b="b" t="t" l="l"/>
            <a:pathLst>
              <a:path h="1351758" w="3348950">
                <a:moveTo>
                  <a:pt x="0" y="0"/>
                </a:moveTo>
                <a:lnTo>
                  <a:pt x="3348950" y="0"/>
                </a:lnTo>
                <a:lnTo>
                  <a:pt x="3348950" y="1351758"/>
                </a:lnTo>
                <a:lnTo>
                  <a:pt x="0" y="13517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531315" y="6145889"/>
            <a:ext cx="2194959" cy="2788054"/>
          </a:xfrm>
          <a:custGeom>
            <a:avLst/>
            <a:gdLst/>
            <a:ahLst/>
            <a:cxnLst/>
            <a:rect r="r" b="b" t="t" l="l"/>
            <a:pathLst>
              <a:path h="2788054" w="2194959">
                <a:moveTo>
                  <a:pt x="0" y="0"/>
                </a:moveTo>
                <a:lnTo>
                  <a:pt x="2194959" y="0"/>
                </a:lnTo>
                <a:lnTo>
                  <a:pt x="2194959" y="2788054"/>
                </a:lnTo>
                <a:lnTo>
                  <a:pt x="0" y="2788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4183691">
            <a:off x="-109045" y="86688"/>
            <a:ext cx="3883048" cy="3049957"/>
          </a:xfrm>
          <a:custGeom>
            <a:avLst/>
            <a:gdLst/>
            <a:ahLst/>
            <a:cxnLst/>
            <a:rect r="r" b="b" t="t" l="l"/>
            <a:pathLst>
              <a:path h="3049957" w="3883048">
                <a:moveTo>
                  <a:pt x="0" y="0"/>
                </a:moveTo>
                <a:lnTo>
                  <a:pt x="3883048" y="0"/>
                </a:lnTo>
                <a:lnTo>
                  <a:pt x="3883048" y="3049957"/>
                </a:lnTo>
                <a:lnTo>
                  <a:pt x="0" y="30499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5739996" y="2415668"/>
            <a:ext cx="6808007" cy="3730221"/>
          </a:xfrm>
          <a:custGeom>
            <a:avLst/>
            <a:gdLst/>
            <a:ahLst/>
            <a:cxnLst/>
            <a:rect r="r" b="b" t="t" l="l"/>
            <a:pathLst>
              <a:path h="3730221" w="6808007">
                <a:moveTo>
                  <a:pt x="0" y="0"/>
                </a:moveTo>
                <a:lnTo>
                  <a:pt x="6808008" y="0"/>
                </a:lnTo>
                <a:lnTo>
                  <a:pt x="6808008" y="3730221"/>
                </a:lnTo>
                <a:lnTo>
                  <a:pt x="0" y="3730221"/>
                </a:lnTo>
                <a:lnTo>
                  <a:pt x="0" y="0"/>
                </a:lnTo>
                <a:close/>
              </a:path>
            </a:pathLst>
          </a:custGeom>
          <a:blipFill>
            <a:blip r:embed="rId14"/>
            <a:stretch>
              <a:fillRect l="0" t="0" r="0" b="0"/>
            </a:stretch>
          </a:blipFill>
        </p:spPr>
      </p:sp>
      <p:sp>
        <p:nvSpPr>
          <p:cNvPr name="TextBox 11" id="11"/>
          <p:cNvSpPr txBox="true"/>
          <p:nvPr/>
        </p:nvSpPr>
        <p:spPr>
          <a:xfrm rot="0">
            <a:off x="3895846" y="5967454"/>
            <a:ext cx="10496308" cy="3087774"/>
          </a:xfrm>
          <a:prstGeom prst="rect">
            <a:avLst/>
          </a:prstGeom>
        </p:spPr>
        <p:txBody>
          <a:bodyPr anchor="t" rtlCol="false" tIns="0" lIns="0" bIns="0" rIns="0">
            <a:spAutoFit/>
          </a:bodyPr>
          <a:lstStyle/>
          <a:p>
            <a:pPr algn="ctr">
              <a:lnSpc>
                <a:spcPts val="4074"/>
              </a:lnSpc>
            </a:pPr>
            <a:r>
              <a:rPr lang="en-US" sz="2910">
                <a:solidFill>
                  <a:srgbClr val="000000"/>
                </a:solidFill>
                <a:latin typeface="Advent Pro Medium"/>
              </a:rPr>
              <a:t>Kelompok 9</a:t>
            </a:r>
          </a:p>
          <a:p>
            <a:pPr algn="ctr">
              <a:lnSpc>
                <a:spcPts val="4074"/>
              </a:lnSpc>
            </a:pPr>
            <a:r>
              <a:rPr lang="en-US" sz="2910">
                <a:solidFill>
                  <a:srgbClr val="000000"/>
                </a:solidFill>
                <a:latin typeface="Advent Pro Medium"/>
              </a:rPr>
              <a:t>Bintang Siahaan - 2206024322</a:t>
            </a:r>
          </a:p>
          <a:p>
            <a:pPr algn="ctr">
              <a:lnSpc>
                <a:spcPts val="4074"/>
              </a:lnSpc>
            </a:pPr>
            <a:r>
              <a:rPr lang="en-US" sz="2910">
                <a:solidFill>
                  <a:srgbClr val="000000"/>
                </a:solidFill>
                <a:latin typeface="Advent Pro Medium"/>
              </a:rPr>
              <a:t>Nahl Syareza Rahidra - 2206830340</a:t>
            </a:r>
          </a:p>
          <a:p>
            <a:pPr algn="ctr">
              <a:lnSpc>
                <a:spcPts val="4074"/>
              </a:lnSpc>
            </a:pPr>
            <a:r>
              <a:rPr lang="en-US" sz="2910">
                <a:solidFill>
                  <a:srgbClr val="000000"/>
                </a:solidFill>
                <a:latin typeface="Advent Pro Medium"/>
              </a:rPr>
              <a:t>Phoebe Ivana - 2206820320</a:t>
            </a:r>
          </a:p>
          <a:p>
            <a:pPr algn="ctr">
              <a:lnSpc>
                <a:spcPts val="4074"/>
              </a:lnSpc>
            </a:pPr>
            <a:r>
              <a:rPr lang="en-US" sz="2910">
                <a:solidFill>
                  <a:srgbClr val="000000"/>
                </a:solidFill>
                <a:latin typeface="Advent Pro Medium"/>
              </a:rPr>
              <a:t>Muhamad Fauzan - 2206819054</a:t>
            </a:r>
          </a:p>
          <a:p>
            <a:pPr algn="ctr">
              <a:lnSpc>
                <a:spcPts val="4074"/>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574589" y="5570916"/>
            <a:ext cx="9695881" cy="2879965"/>
          </a:xfrm>
          <a:custGeom>
            <a:avLst/>
            <a:gdLst/>
            <a:ahLst/>
            <a:cxnLst/>
            <a:rect r="r" b="b" t="t" l="l"/>
            <a:pathLst>
              <a:path h="2879965" w="9695881">
                <a:moveTo>
                  <a:pt x="0" y="0"/>
                </a:moveTo>
                <a:lnTo>
                  <a:pt x="9695880" y="0"/>
                </a:lnTo>
                <a:lnTo>
                  <a:pt x="9695880" y="2879964"/>
                </a:lnTo>
                <a:lnTo>
                  <a:pt x="0" y="2879964"/>
                </a:lnTo>
                <a:lnTo>
                  <a:pt x="0" y="0"/>
                </a:lnTo>
                <a:close/>
              </a:path>
            </a:pathLst>
          </a:custGeom>
          <a:blipFill>
            <a:blip r:embed="rId8"/>
            <a:stretch>
              <a:fillRect l="-37830" t="-90106" r="-133869" b="-324424"/>
            </a:stretch>
          </a:blipFill>
        </p:spPr>
      </p:sp>
      <p:sp>
        <p:nvSpPr>
          <p:cNvPr name="TextBox 8" id="8"/>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REGISTER PAGE</a:t>
            </a:r>
          </a:p>
        </p:txBody>
      </p:sp>
      <p:sp>
        <p:nvSpPr>
          <p:cNvPr name="TextBox 9" id="9"/>
          <p:cNvSpPr txBox="true"/>
          <p:nvPr/>
        </p:nvSpPr>
        <p:spPr>
          <a:xfrm rot="0">
            <a:off x="2292312" y="2236976"/>
            <a:ext cx="14260435" cy="29806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Page ini berfungsi untuk menambahkan user baru ke database. Berisi username, email serta password. Ketika memencet tombol register, nantinya data yang telah diisi disimpan ke database tepatnya di tabel user_info. Untuk data password disimpan dalam bentuk yang sudah di enkripsi.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003189" y="2387833"/>
            <a:ext cx="14281622" cy="6478181"/>
          </a:xfrm>
          <a:custGeom>
            <a:avLst/>
            <a:gdLst/>
            <a:ahLst/>
            <a:cxnLst/>
            <a:rect r="r" b="b" t="t" l="l"/>
            <a:pathLst>
              <a:path h="6478181" w="14281622">
                <a:moveTo>
                  <a:pt x="0" y="0"/>
                </a:moveTo>
                <a:lnTo>
                  <a:pt x="14281622" y="0"/>
                </a:lnTo>
                <a:lnTo>
                  <a:pt x="14281622" y="6478182"/>
                </a:lnTo>
                <a:lnTo>
                  <a:pt x="0" y="6478182"/>
                </a:lnTo>
                <a:lnTo>
                  <a:pt x="0" y="0"/>
                </a:lnTo>
                <a:close/>
              </a:path>
            </a:pathLst>
          </a:custGeom>
          <a:blipFill>
            <a:blip r:embed="rId3"/>
            <a:stretch>
              <a:fillRect l="0" t="0" r="0" b="0"/>
            </a:stretch>
          </a:blipFill>
        </p:spPr>
      </p:sp>
      <p:sp>
        <p:nvSpPr>
          <p:cNvPr name="TextBox 4" id="4"/>
          <p:cNvSpPr txBox="true"/>
          <p:nvPr/>
        </p:nvSpPr>
        <p:spPr>
          <a:xfrm rot="0">
            <a:off x="3213012" y="885825"/>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LOGIN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LOGIN PAGE</a:t>
            </a:r>
          </a:p>
        </p:txBody>
      </p:sp>
      <p:sp>
        <p:nvSpPr>
          <p:cNvPr name="TextBox 8" id="8"/>
          <p:cNvSpPr txBox="true"/>
          <p:nvPr/>
        </p:nvSpPr>
        <p:spPr>
          <a:xfrm rot="0">
            <a:off x="2292312" y="2236976"/>
            <a:ext cx="14260435" cy="71812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Page ini berfungsi sebagai pintu masuk untuk memasuki website. User diminta email serta password supaya dapat masuk. Nantinya tombol login akan menyocokkan nama/email dan password yang dimasukkan ke database. Apabila cocok, maka user dialihkan ke laman utama, jika tidak maka akan ditolak.</a:t>
            </a:r>
          </a:p>
          <a:p>
            <a:pPr algn="l">
              <a:lnSpc>
                <a:spcPts val="4759"/>
              </a:lnSpc>
            </a:pPr>
          </a:p>
          <a:p>
            <a:pPr algn="l">
              <a:lnSpc>
                <a:spcPts val="4759"/>
              </a:lnSpc>
            </a:pPr>
            <a:r>
              <a:rPr lang="en-US" sz="3399">
                <a:solidFill>
                  <a:srgbClr val="000000"/>
                </a:solidFill>
                <a:latin typeface="Canva Sans"/>
              </a:rPr>
              <a:t>Nantinya akan terdapat 3 output dari page ini :</a:t>
            </a:r>
          </a:p>
          <a:p>
            <a:pPr algn="l" marL="734059" indent="-367030" lvl="1">
              <a:lnSpc>
                <a:spcPts val="4759"/>
              </a:lnSpc>
              <a:buFont typeface="Arial"/>
              <a:buChar char="•"/>
            </a:pPr>
            <a:r>
              <a:rPr lang="en-US" sz="3399">
                <a:solidFill>
                  <a:srgbClr val="000000"/>
                </a:solidFill>
                <a:latin typeface="Canva Sans"/>
              </a:rPr>
              <a:t>User tidak dapat ditemukan : apabila nama/email tidak terdaftar di database</a:t>
            </a:r>
          </a:p>
          <a:p>
            <a:pPr algn="l" marL="734059" indent="-367030" lvl="1">
              <a:lnSpc>
                <a:spcPts val="4759"/>
              </a:lnSpc>
              <a:buFont typeface="Arial"/>
              <a:buChar char="•"/>
            </a:pPr>
            <a:r>
              <a:rPr lang="en-US" sz="3399">
                <a:solidFill>
                  <a:srgbClr val="000000"/>
                </a:solidFill>
                <a:latin typeface="Canva Sans"/>
              </a:rPr>
              <a:t>Data dan password tidak tepat : apabila password salah</a:t>
            </a:r>
          </a:p>
          <a:p>
            <a:pPr algn="l" marL="734059" indent="-367030" lvl="1">
              <a:lnSpc>
                <a:spcPts val="4759"/>
              </a:lnSpc>
              <a:buFont typeface="Arial"/>
              <a:buChar char="•"/>
            </a:pPr>
            <a:r>
              <a:rPr lang="en-US" sz="3399">
                <a:solidFill>
                  <a:srgbClr val="000000"/>
                </a:solidFill>
                <a:latin typeface="Canva Sans"/>
              </a:rPr>
              <a:t>User berhasil login : nama/email serta password cocok dengan yang ada di databse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024376" y="2374281"/>
            <a:ext cx="14239247" cy="6596180"/>
          </a:xfrm>
          <a:custGeom>
            <a:avLst/>
            <a:gdLst/>
            <a:ahLst/>
            <a:cxnLst/>
            <a:rect r="r" b="b" t="t" l="l"/>
            <a:pathLst>
              <a:path h="6596180" w="14239247">
                <a:moveTo>
                  <a:pt x="0" y="0"/>
                </a:moveTo>
                <a:lnTo>
                  <a:pt x="14239248" y="0"/>
                </a:lnTo>
                <a:lnTo>
                  <a:pt x="14239248" y="6596180"/>
                </a:lnTo>
                <a:lnTo>
                  <a:pt x="0" y="6596180"/>
                </a:lnTo>
                <a:lnTo>
                  <a:pt x="0" y="0"/>
                </a:lnTo>
                <a:close/>
              </a:path>
            </a:pathLst>
          </a:custGeom>
          <a:blipFill>
            <a:blip r:embed="rId3"/>
            <a:stretch>
              <a:fillRect l="0" t="0" r="0" b="0"/>
            </a:stretch>
          </a:blipFill>
        </p:spPr>
      </p:sp>
      <p:sp>
        <p:nvSpPr>
          <p:cNvPr name="TextBox 4" id="4"/>
          <p:cNvSpPr txBox="true"/>
          <p:nvPr/>
        </p:nvSpPr>
        <p:spPr>
          <a:xfrm rot="0">
            <a:off x="3213012" y="885825"/>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HOME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HOME PAGE</a:t>
            </a:r>
          </a:p>
        </p:txBody>
      </p:sp>
      <p:sp>
        <p:nvSpPr>
          <p:cNvPr name="TextBox 8" id="8"/>
          <p:cNvSpPr txBox="true"/>
          <p:nvPr/>
        </p:nvSpPr>
        <p:spPr>
          <a:xfrm rot="0">
            <a:off x="2292312" y="2236976"/>
            <a:ext cx="14260435" cy="71812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Page ini menampilkan barang-barang yang dijual, data tersebut diambil dari tabel toko_inventory. Data ini berisi gamber, nama toko, nama band, jenis barang serta harga dari barang tersebut. Tabel ini dapat diisi apabila kita masuk ke mode admin. Di laman ini juga, terdapat button untuk menambahkan barang ke cart pribadi user. Nantinya tiap barang yang di masukkan akan dijumlahkan dan ditampilkan di logo cart. </a:t>
            </a:r>
          </a:p>
          <a:p>
            <a:pPr algn="l">
              <a:lnSpc>
                <a:spcPts val="4759"/>
              </a:lnSpc>
            </a:pPr>
          </a:p>
          <a:p>
            <a:pPr algn="l">
              <a:lnSpc>
                <a:spcPts val="4759"/>
              </a:lnSpc>
            </a:pPr>
            <a:r>
              <a:rPr lang="en-US" sz="3399">
                <a:solidFill>
                  <a:srgbClr val="000000"/>
                </a:solidFill>
                <a:latin typeface="Canva Sans"/>
              </a:rPr>
              <a:t>Terdapat juga tombol untuk masuk ke profile page, cart page, toko page dan top up page. </a:t>
            </a:r>
          </a:p>
          <a:p>
            <a:pPr algn="l">
              <a:lnSpc>
                <a:spcPts val="4759"/>
              </a:lnSpc>
            </a:pPr>
          </a:p>
          <a:p>
            <a:pPr algn="l">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468242" y="2468254"/>
            <a:ext cx="13351517" cy="6075566"/>
          </a:xfrm>
          <a:custGeom>
            <a:avLst/>
            <a:gdLst/>
            <a:ahLst/>
            <a:cxnLst/>
            <a:rect r="r" b="b" t="t" l="l"/>
            <a:pathLst>
              <a:path h="6075566" w="13351517">
                <a:moveTo>
                  <a:pt x="0" y="0"/>
                </a:moveTo>
                <a:lnTo>
                  <a:pt x="13351516" y="0"/>
                </a:lnTo>
                <a:lnTo>
                  <a:pt x="13351516" y="6075567"/>
                </a:lnTo>
                <a:lnTo>
                  <a:pt x="0" y="6075567"/>
                </a:lnTo>
                <a:lnTo>
                  <a:pt x="0" y="0"/>
                </a:lnTo>
                <a:close/>
              </a:path>
            </a:pathLst>
          </a:custGeom>
          <a:blipFill>
            <a:blip r:embed="rId3"/>
            <a:stretch>
              <a:fillRect l="0" t="0" r="0" b="0"/>
            </a:stretch>
          </a:blipFill>
        </p:spPr>
      </p:sp>
      <p:sp>
        <p:nvSpPr>
          <p:cNvPr name="TextBox 4" id="4"/>
          <p:cNvSpPr txBox="true"/>
          <p:nvPr/>
        </p:nvSpPr>
        <p:spPr>
          <a:xfrm rot="0">
            <a:off x="3213012" y="885825"/>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PROFILE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PROFILE PAGE</a:t>
            </a:r>
          </a:p>
        </p:txBody>
      </p:sp>
      <p:sp>
        <p:nvSpPr>
          <p:cNvPr name="TextBox 8" id="8"/>
          <p:cNvSpPr txBox="true"/>
          <p:nvPr/>
        </p:nvSpPr>
        <p:spPr>
          <a:xfrm rot="0">
            <a:off x="2292312" y="2236976"/>
            <a:ext cx="14260435" cy="23806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Page ini menunjukkan info user mulai dari nama, email serta saldo dari user yang sedang di logged in. Terdapat pula tombol untuk ke page top up, edit data, fitur spin dan kembali ke home page.</a:t>
            </a:r>
          </a:p>
          <a:p>
            <a:pPr algn="l">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470941" y="2409413"/>
            <a:ext cx="13346118" cy="6193248"/>
          </a:xfrm>
          <a:custGeom>
            <a:avLst/>
            <a:gdLst/>
            <a:ahLst/>
            <a:cxnLst/>
            <a:rect r="r" b="b" t="t" l="l"/>
            <a:pathLst>
              <a:path h="6193248" w="13346118">
                <a:moveTo>
                  <a:pt x="0" y="0"/>
                </a:moveTo>
                <a:lnTo>
                  <a:pt x="13346118" y="0"/>
                </a:lnTo>
                <a:lnTo>
                  <a:pt x="13346118" y="6193249"/>
                </a:lnTo>
                <a:lnTo>
                  <a:pt x="0" y="6193249"/>
                </a:lnTo>
                <a:lnTo>
                  <a:pt x="0" y="0"/>
                </a:lnTo>
                <a:close/>
              </a:path>
            </a:pathLst>
          </a:custGeom>
          <a:blipFill>
            <a:blip r:embed="rId3"/>
            <a:stretch>
              <a:fillRect l="0" t="0" r="0" b="0"/>
            </a:stretch>
          </a:blipFill>
        </p:spPr>
      </p:sp>
      <p:sp>
        <p:nvSpPr>
          <p:cNvPr name="TextBox 4" id="4"/>
          <p:cNvSpPr txBox="true"/>
          <p:nvPr/>
        </p:nvSpPr>
        <p:spPr>
          <a:xfrm rot="0">
            <a:off x="3213012" y="885825"/>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CART LIST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CART LIST</a:t>
            </a:r>
          </a:p>
        </p:txBody>
      </p:sp>
      <p:sp>
        <p:nvSpPr>
          <p:cNvPr name="TextBox 8" id="8"/>
          <p:cNvSpPr txBox="true"/>
          <p:nvPr/>
        </p:nvSpPr>
        <p:spPr>
          <a:xfrm rot="0">
            <a:off x="2292312" y="2236976"/>
            <a:ext cx="14260435" cy="59810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Page ini menunjukkan daftar barang-barang yang sudah user masukkan di laman sebelumnya (home page). Pada laman ini juga, user dapat menambahkan, mengurangkan atau mendelete suatu item dari cart pribadinya. Pada bagian bawah, ditampilkan user saldo dan total belanja. </a:t>
            </a:r>
          </a:p>
          <a:p>
            <a:pPr algn="l">
              <a:lnSpc>
                <a:spcPts val="4759"/>
              </a:lnSpc>
            </a:pPr>
          </a:p>
          <a:p>
            <a:pPr algn="l">
              <a:lnSpc>
                <a:spcPts val="4759"/>
              </a:lnSpc>
            </a:pPr>
            <a:r>
              <a:rPr lang="en-US" sz="3399">
                <a:solidFill>
                  <a:srgbClr val="000000"/>
                </a:solidFill>
                <a:latin typeface="Canva Sans"/>
              </a:rPr>
              <a:t>Total belanja akan berwarna merah apabila saldo user tidak cukup untuk membayar. Tombol cancel akan mendirect ke page home, sedangkan tombol confirm akan memunculkan modal payment detail.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467704" y="2436561"/>
            <a:ext cx="13352592" cy="6138953"/>
          </a:xfrm>
          <a:custGeom>
            <a:avLst/>
            <a:gdLst/>
            <a:ahLst/>
            <a:cxnLst/>
            <a:rect r="r" b="b" t="t" l="l"/>
            <a:pathLst>
              <a:path h="6138953" w="13352592">
                <a:moveTo>
                  <a:pt x="0" y="0"/>
                </a:moveTo>
                <a:lnTo>
                  <a:pt x="13352592" y="0"/>
                </a:lnTo>
                <a:lnTo>
                  <a:pt x="13352592" y="6138953"/>
                </a:lnTo>
                <a:lnTo>
                  <a:pt x="0" y="6138953"/>
                </a:lnTo>
                <a:lnTo>
                  <a:pt x="0" y="0"/>
                </a:lnTo>
                <a:close/>
              </a:path>
            </a:pathLst>
          </a:custGeom>
          <a:blipFill>
            <a:blip r:embed="rId3"/>
            <a:stretch>
              <a:fillRect l="0" t="0" r="0" b="0"/>
            </a:stretch>
          </a:blipFill>
        </p:spPr>
      </p:sp>
      <p:sp>
        <p:nvSpPr>
          <p:cNvPr name="TextBox 4" id="4"/>
          <p:cNvSpPr txBox="true"/>
          <p:nvPr/>
        </p:nvSpPr>
        <p:spPr>
          <a:xfrm rot="0">
            <a:off x="3213012" y="885825"/>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PAYMENT DETAIL (MODAL)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895332" y="-1205074"/>
            <a:ext cx="14442908" cy="12172431"/>
            <a:chOff x="0" y="0"/>
            <a:chExt cx="19257210" cy="16229908"/>
          </a:xfrm>
        </p:grpSpPr>
        <p:sp>
          <p:nvSpPr>
            <p:cNvPr name="Freeform 4" id="4"/>
            <p:cNvSpPr/>
            <p:nvPr/>
          </p:nvSpPr>
          <p:spPr>
            <a:xfrm flipH="false" flipV="false" rot="0">
              <a:off x="0" y="0"/>
              <a:ext cx="19257210" cy="16229908"/>
            </a:xfrm>
            <a:custGeom>
              <a:avLst/>
              <a:gdLst/>
              <a:ahLst/>
              <a:cxnLst/>
              <a:rect r="r" b="b" t="t" l="l"/>
              <a:pathLst>
                <a:path h="16229908" w="19257210">
                  <a:moveTo>
                    <a:pt x="0" y="0"/>
                  </a:moveTo>
                  <a:lnTo>
                    <a:pt x="19257210" y="0"/>
                  </a:lnTo>
                  <a:lnTo>
                    <a:pt x="19257210" y="16229908"/>
                  </a:lnTo>
                  <a:lnTo>
                    <a:pt x="0" y="16229908"/>
                  </a:lnTo>
                  <a:lnTo>
                    <a:pt x="0" y="0"/>
                  </a:lnTo>
                  <a:close/>
                </a:path>
              </a:pathLst>
            </a:custGeom>
            <a:blipFill>
              <a:blip r:embed="rId3"/>
              <a:stretch>
                <a:fillRect l="0" t="-840" r="-79221" b="-51205"/>
              </a:stretch>
            </a:blipFill>
          </p:spPr>
        </p:sp>
        <p:sp>
          <p:nvSpPr>
            <p:cNvPr name="Freeform 5" id="5"/>
            <p:cNvSpPr/>
            <p:nvPr/>
          </p:nvSpPr>
          <p:spPr>
            <a:xfrm flipH="false" flipV="false" rot="3953514">
              <a:off x="17181264" y="3271816"/>
              <a:ext cx="1617713" cy="1523591"/>
            </a:xfrm>
            <a:custGeom>
              <a:avLst/>
              <a:gdLst/>
              <a:ahLst/>
              <a:cxnLst/>
              <a:rect r="r" b="b" t="t" l="l"/>
              <a:pathLst>
                <a:path h="1523591" w="1617713">
                  <a:moveTo>
                    <a:pt x="0" y="0"/>
                  </a:moveTo>
                  <a:lnTo>
                    <a:pt x="1617713" y="0"/>
                  </a:lnTo>
                  <a:lnTo>
                    <a:pt x="1617713" y="1523592"/>
                  </a:lnTo>
                  <a:lnTo>
                    <a:pt x="0" y="1523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15545827" y="7763433"/>
            <a:ext cx="1584825" cy="2013057"/>
          </a:xfrm>
          <a:custGeom>
            <a:avLst/>
            <a:gdLst/>
            <a:ahLst/>
            <a:cxnLst/>
            <a:rect r="r" b="b" t="t" l="l"/>
            <a:pathLst>
              <a:path h="2013057" w="1584825">
                <a:moveTo>
                  <a:pt x="0" y="0"/>
                </a:moveTo>
                <a:lnTo>
                  <a:pt x="1584825" y="0"/>
                </a:lnTo>
                <a:lnTo>
                  <a:pt x="1584825" y="2013057"/>
                </a:lnTo>
                <a:lnTo>
                  <a:pt x="0" y="20130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04877" y="567594"/>
            <a:ext cx="2180910" cy="2770209"/>
          </a:xfrm>
          <a:custGeom>
            <a:avLst/>
            <a:gdLst/>
            <a:ahLst/>
            <a:cxnLst/>
            <a:rect r="r" b="b" t="t" l="l"/>
            <a:pathLst>
              <a:path h="2770209" w="2180910">
                <a:moveTo>
                  <a:pt x="0" y="0"/>
                </a:moveTo>
                <a:lnTo>
                  <a:pt x="2180910" y="0"/>
                </a:lnTo>
                <a:lnTo>
                  <a:pt x="2180910" y="2770209"/>
                </a:lnTo>
                <a:lnTo>
                  <a:pt x="0" y="2770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a:grpSpLocks noChangeAspect="true"/>
          </p:cNvGrpSpPr>
          <p:nvPr/>
        </p:nvGrpSpPr>
        <p:grpSpPr>
          <a:xfrm rot="0">
            <a:off x="10007047" y="1803613"/>
            <a:ext cx="3080413" cy="3068380"/>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16665" r="223" b="-16665"/>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91B25"/>
            </a:solidFill>
          </p:spPr>
        </p:sp>
      </p:grpSp>
      <p:grpSp>
        <p:nvGrpSpPr>
          <p:cNvPr name="Group 11" id="11"/>
          <p:cNvGrpSpPr>
            <a:grpSpLocks noChangeAspect="true"/>
          </p:cNvGrpSpPr>
          <p:nvPr/>
        </p:nvGrpSpPr>
        <p:grpSpPr>
          <a:xfrm rot="0">
            <a:off x="5103034" y="1803613"/>
            <a:ext cx="3080413" cy="3068380"/>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10126" r="223" b="-67579"/>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91B25"/>
            </a:solidFill>
          </p:spPr>
        </p:sp>
      </p:grpSp>
      <p:grpSp>
        <p:nvGrpSpPr>
          <p:cNvPr name="Group 14" id="14"/>
          <p:cNvGrpSpPr>
            <a:grpSpLocks noChangeAspect="true"/>
          </p:cNvGrpSpPr>
          <p:nvPr/>
        </p:nvGrpSpPr>
        <p:grpSpPr>
          <a:xfrm rot="0">
            <a:off x="5103034" y="6040105"/>
            <a:ext cx="3080413" cy="3068380"/>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1660" t="0" r="-1660" b="0"/>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91B25"/>
            </a:solidFill>
          </p:spPr>
        </p:sp>
      </p:grpSp>
      <p:grpSp>
        <p:nvGrpSpPr>
          <p:cNvPr name="Group 17" id="17"/>
          <p:cNvGrpSpPr>
            <a:grpSpLocks noChangeAspect="true"/>
          </p:cNvGrpSpPr>
          <p:nvPr/>
        </p:nvGrpSpPr>
        <p:grpSpPr>
          <a:xfrm rot="0">
            <a:off x="10073530" y="6171829"/>
            <a:ext cx="3080413" cy="3068380"/>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t="-16627" r="223" b="-16627"/>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91B25"/>
            </a:solidFill>
          </p:spPr>
        </p:sp>
      </p:grpSp>
      <p:sp>
        <p:nvSpPr>
          <p:cNvPr name="TextBox 20" id="20"/>
          <p:cNvSpPr txBox="true"/>
          <p:nvPr/>
        </p:nvSpPr>
        <p:spPr>
          <a:xfrm rot="0">
            <a:off x="5225935" y="4950597"/>
            <a:ext cx="3053457"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Ketua Kelompok</a:t>
            </a:r>
          </a:p>
        </p:txBody>
      </p:sp>
      <p:sp>
        <p:nvSpPr>
          <p:cNvPr name="TextBox 21" id="21"/>
          <p:cNvSpPr txBox="true"/>
          <p:nvPr/>
        </p:nvSpPr>
        <p:spPr>
          <a:xfrm rot="0">
            <a:off x="5164485" y="5398272"/>
            <a:ext cx="295751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Nahl Syahreza</a:t>
            </a:r>
          </a:p>
        </p:txBody>
      </p:sp>
      <p:sp>
        <p:nvSpPr>
          <p:cNvPr name="TextBox 22" id="22"/>
          <p:cNvSpPr txBox="true"/>
          <p:nvPr/>
        </p:nvSpPr>
        <p:spPr>
          <a:xfrm rot="0">
            <a:off x="10707903" y="5086350"/>
            <a:ext cx="1546523"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Anggota</a:t>
            </a:r>
          </a:p>
        </p:txBody>
      </p:sp>
      <p:sp>
        <p:nvSpPr>
          <p:cNvPr name="TextBox 23" id="23"/>
          <p:cNvSpPr txBox="true"/>
          <p:nvPr/>
        </p:nvSpPr>
        <p:spPr>
          <a:xfrm rot="0">
            <a:off x="5869980" y="9240473"/>
            <a:ext cx="1546523"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Anggota</a:t>
            </a:r>
          </a:p>
        </p:txBody>
      </p:sp>
      <p:sp>
        <p:nvSpPr>
          <p:cNvPr name="TextBox 24" id="24"/>
          <p:cNvSpPr txBox="true"/>
          <p:nvPr/>
        </p:nvSpPr>
        <p:spPr>
          <a:xfrm rot="0">
            <a:off x="9725776" y="5534025"/>
            <a:ext cx="364295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Muhamad Fauzan</a:t>
            </a:r>
          </a:p>
        </p:txBody>
      </p:sp>
      <p:sp>
        <p:nvSpPr>
          <p:cNvPr name="TextBox 25" id="25"/>
          <p:cNvSpPr txBox="true"/>
          <p:nvPr/>
        </p:nvSpPr>
        <p:spPr>
          <a:xfrm rot="0">
            <a:off x="10840475" y="9240473"/>
            <a:ext cx="1546523"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Anggota</a:t>
            </a:r>
          </a:p>
        </p:txBody>
      </p:sp>
      <p:sp>
        <p:nvSpPr>
          <p:cNvPr name="TextBox 26" id="26"/>
          <p:cNvSpPr txBox="true"/>
          <p:nvPr/>
        </p:nvSpPr>
        <p:spPr>
          <a:xfrm rot="0">
            <a:off x="5171991" y="9632360"/>
            <a:ext cx="281959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Phoebe Ivana</a:t>
            </a:r>
          </a:p>
        </p:txBody>
      </p:sp>
      <p:sp>
        <p:nvSpPr>
          <p:cNvPr name="TextBox 27" id="27"/>
          <p:cNvSpPr txBox="true"/>
          <p:nvPr/>
        </p:nvSpPr>
        <p:spPr>
          <a:xfrm rot="0">
            <a:off x="9940958" y="9632360"/>
            <a:ext cx="334555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Bintang Siahaan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PAYMENT DETAIL (MODAL)</a:t>
            </a:r>
          </a:p>
        </p:txBody>
      </p:sp>
      <p:sp>
        <p:nvSpPr>
          <p:cNvPr name="TextBox 8" id="8"/>
          <p:cNvSpPr txBox="true"/>
          <p:nvPr/>
        </p:nvSpPr>
        <p:spPr>
          <a:xfrm rot="0">
            <a:off x="2292312" y="2246501"/>
            <a:ext cx="14260435" cy="7281545"/>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rPr>
              <a:t>Modal ini masih berada di page cart list dan muncul ketika kita mengklik button confirm. Modal ini berisikan semacam receipt dari semua barang-barang yang ingin kita beli. Terdapat pula detail informasi pembayarannya. </a:t>
            </a:r>
          </a:p>
          <a:p>
            <a:pPr algn="just">
              <a:lnSpc>
                <a:spcPts val="4480"/>
              </a:lnSpc>
            </a:pPr>
          </a:p>
          <a:p>
            <a:pPr algn="just">
              <a:lnSpc>
                <a:spcPts val="4480"/>
              </a:lnSpc>
            </a:pPr>
            <a:r>
              <a:rPr lang="en-US" sz="3200">
                <a:solidFill>
                  <a:srgbClr val="000000"/>
                </a:solidFill>
                <a:latin typeface="Canva Sans"/>
              </a:rPr>
              <a:t>Apabila saldo tidak cukup maka button confirm akan berwarna merah dan bertulisan saldo tidak cukup (tidak bisa diklik). Tombol export to PDF juga akan berwarna merah namun bisa digunakan.</a:t>
            </a:r>
          </a:p>
          <a:p>
            <a:pPr algn="just">
              <a:lnSpc>
                <a:spcPts val="4480"/>
              </a:lnSpc>
            </a:pPr>
          </a:p>
          <a:p>
            <a:pPr algn="just">
              <a:lnSpc>
                <a:spcPts val="4480"/>
              </a:lnSpc>
            </a:pPr>
            <a:r>
              <a:rPr lang="en-US" sz="3200">
                <a:solidFill>
                  <a:srgbClr val="000000"/>
                </a:solidFill>
                <a:latin typeface="Canva Sans"/>
              </a:rPr>
              <a:t>Apabila saldo cukup maka button confirm berwarna hijau dan berfungsi untuk memproses pembayaran dan menghilangkan barang dari cart. Button sebelahnya akan berwarna biru, berfungsi untuk memproses pembayaran dan mencetak struk dalam bentuk pdf.</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444290" y="2597001"/>
            <a:ext cx="11399420" cy="6232776"/>
          </a:xfrm>
          <a:custGeom>
            <a:avLst/>
            <a:gdLst/>
            <a:ahLst/>
            <a:cxnLst/>
            <a:rect r="r" b="b" t="t" l="l"/>
            <a:pathLst>
              <a:path h="6232776" w="11399420">
                <a:moveTo>
                  <a:pt x="0" y="0"/>
                </a:moveTo>
                <a:lnTo>
                  <a:pt x="11399420" y="0"/>
                </a:lnTo>
                <a:lnTo>
                  <a:pt x="11399420" y="6232776"/>
                </a:lnTo>
                <a:lnTo>
                  <a:pt x="0" y="6232776"/>
                </a:lnTo>
                <a:lnTo>
                  <a:pt x="0" y="0"/>
                </a:lnTo>
                <a:close/>
              </a:path>
            </a:pathLst>
          </a:custGeom>
          <a:blipFill>
            <a:blip r:embed="rId8"/>
            <a:stretch>
              <a:fillRect l="-53196" t="-40044" r="-54635" b="-73768"/>
            </a:stretch>
          </a:blipFill>
        </p:spPr>
      </p:sp>
      <p:sp>
        <p:nvSpPr>
          <p:cNvPr name="TextBox 8" id="8"/>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PAYMENT DETAIL (EXPORT TO PDF)</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943722" y="2068814"/>
            <a:ext cx="12400555" cy="6149372"/>
          </a:xfrm>
          <a:custGeom>
            <a:avLst/>
            <a:gdLst/>
            <a:ahLst/>
            <a:cxnLst/>
            <a:rect r="r" b="b" t="t" l="l"/>
            <a:pathLst>
              <a:path h="6149372" w="12400555">
                <a:moveTo>
                  <a:pt x="0" y="0"/>
                </a:moveTo>
                <a:lnTo>
                  <a:pt x="12400556" y="0"/>
                </a:lnTo>
                <a:lnTo>
                  <a:pt x="12400556" y="6149372"/>
                </a:lnTo>
                <a:lnTo>
                  <a:pt x="0" y="6149372"/>
                </a:lnTo>
                <a:lnTo>
                  <a:pt x="0" y="0"/>
                </a:lnTo>
                <a:close/>
              </a:path>
            </a:pathLst>
          </a:custGeom>
          <a:blipFill>
            <a:blip r:embed="rId7"/>
            <a:stretch>
              <a:fillRect l="0" t="0" r="0" b="0"/>
            </a:stretch>
          </a:blipFill>
        </p:spPr>
      </p:sp>
      <p:sp>
        <p:nvSpPr>
          <p:cNvPr name="TextBox 6" id="6"/>
          <p:cNvSpPr txBox="true"/>
          <p:nvPr/>
        </p:nvSpPr>
        <p:spPr>
          <a:xfrm rot="0">
            <a:off x="3213012" y="211309"/>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TOPUP PAGE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TOP UP PAGE</a:t>
            </a:r>
          </a:p>
        </p:txBody>
      </p:sp>
      <p:sp>
        <p:nvSpPr>
          <p:cNvPr name="TextBox 8" id="8"/>
          <p:cNvSpPr txBox="true"/>
          <p:nvPr/>
        </p:nvSpPr>
        <p:spPr>
          <a:xfrm rot="0">
            <a:off x="2292312" y="2246501"/>
            <a:ext cx="14260435" cy="1661795"/>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rPr>
              <a:t>Page ini berfungsi untuk menambahkan jumlah saldo pribadi tapi user. Button topup akan menghandle fungsi untuk menambahkan saldo dengan nilai yang diinput dari user.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96083" y="1937971"/>
            <a:ext cx="9095833" cy="6411058"/>
          </a:xfrm>
          <a:custGeom>
            <a:avLst/>
            <a:gdLst/>
            <a:ahLst/>
            <a:cxnLst/>
            <a:rect r="r" b="b" t="t" l="l"/>
            <a:pathLst>
              <a:path h="6411058" w="9095833">
                <a:moveTo>
                  <a:pt x="0" y="0"/>
                </a:moveTo>
                <a:lnTo>
                  <a:pt x="9095834" y="0"/>
                </a:lnTo>
                <a:lnTo>
                  <a:pt x="9095834" y="6411058"/>
                </a:lnTo>
                <a:lnTo>
                  <a:pt x="0" y="6411058"/>
                </a:lnTo>
                <a:lnTo>
                  <a:pt x="0" y="0"/>
                </a:lnTo>
                <a:close/>
              </a:path>
            </a:pathLst>
          </a:custGeom>
          <a:blipFill>
            <a:blip r:embed="rId7"/>
            <a:stretch>
              <a:fillRect l="0" t="0" r="0" b="0"/>
            </a:stretch>
          </a:blipFill>
        </p:spPr>
      </p:sp>
      <p:sp>
        <p:nvSpPr>
          <p:cNvPr name="TextBox 6" id="6"/>
          <p:cNvSpPr txBox="true"/>
          <p:nvPr/>
        </p:nvSpPr>
        <p:spPr>
          <a:xfrm rot="0">
            <a:off x="3213012" y="211309"/>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SPIN WHEEL PAGE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SPIN WHEEL PAGE</a:t>
            </a:r>
          </a:p>
        </p:txBody>
      </p:sp>
      <p:sp>
        <p:nvSpPr>
          <p:cNvPr name="TextBox 8" id="8"/>
          <p:cNvSpPr txBox="true"/>
          <p:nvPr/>
        </p:nvSpPr>
        <p:spPr>
          <a:xfrm rot="0">
            <a:off x="2292312" y="2246501"/>
            <a:ext cx="14260435" cy="2785745"/>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rPr>
              <a:t>Page ini menampilkan sebuah mini game untuk user menambahkan saldo secara acak sesuai dengan wheel yang tertuju. Namun ada resiko dimana saldo yang di taruhkan tidak kembali (x0). Nantinya hasil dari spin akan dikalikan dengan saldo yang ditaruhkan kemudian ditambahkan ke saldo user.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213012" y="3298825"/>
            <a:ext cx="11861976" cy="3489326"/>
          </a:xfrm>
          <a:prstGeom prst="rect">
            <a:avLst/>
          </a:prstGeom>
        </p:spPr>
        <p:txBody>
          <a:bodyPr anchor="t" rtlCol="false" tIns="0" lIns="0" bIns="0" rIns="0">
            <a:spAutoFit/>
          </a:bodyPr>
          <a:lstStyle/>
          <a:p>
            <a:pPr algn="ctr">
              <a:lnSpc>
                <a:spcPts val="13999"/>
              </a:lnSpc>
            </a:pPr>
            <a:r>
              <a:rPr lang="en-US" sz="9999">
                <a:solidFill>
                  <a:srgbClr val="000000"/>
                </a:solidFill>
                <a:latin typeface="Marykate"/>
              </a:rPr>
              <a:t>MODE ADMIN </a:t>
            </a:r>
          </a:p>
          <a:p>
            <a:pPr algn="ctr" marL="0" indent="0" lvl="0">
              <a:lnSpc>
                <a:spcPts val="13999"/>
              </a:lnSpc>
              <a:spcBef>
                <a:spcPct val="0"/>
              </a:spcBef>
            </a:pPr>
            <a:r>
              <a:rPr lang="en-US" sz="9999">
                <a:solidFill>
                  <a:srgbClr val="000000"/>
                </a:solidFill>
                <a:latin typeface="Marykate"/>
              </a:rPr>
              <a:t>(MANAGE TOKO)</a:t>
            </a:r>
          </a:p>
        </p:txBody>
      </p:sp>
      <p:sp>
        <p:nvSpPr>
          <p:cNvPr name="Freeform 4" id="4"/>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803884">
            <a:off x="11192331" y="8780757"/>
            <a:ext cx="2366203" cy="955086"/>
          </a:xfrm>
          <a:custGeom>
            <a:avLst/>
            <a:gdLst/>
            <a:ahLst/>
            <a:cxnLst/>
            <a:rect r="r" b="b" t="t" l="l"/>
            <a:pathLst>
              <a:path h="955086" w="2366203">
                <a:moveTo>
                  <a:pt x="0" y="0"/>
                </a:moveTo>
                <a:lnTo>
                  <a:pt x="2366203" y="0"/>
                </a:lnTo>
                <a:lnTo>
                  <a:pt x="2366203" y="955086"/>
                </a:lnTo>
                <a:lnTo>
                  <a:pt x="0" y="955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532167" y="2599447"/>
            <a:ext cx="13223666" cy="6039263"/>
          </a:xfrm>
          <a:custGeom>
            <a:avLst/>
            <a:gdLst/>
            <a:ahLst/>
            <a:cxnLst/>
            <a:rect r="r" b="b" t="t" l="l"/>
            <a:pathLst>
              <a:path h="6039263" w="13223666">
                <a:moveTo>
                  <a:pt x="0" y="0"/>
                </a:moveTo>
                <a:lnTo>
                  <a:pt x="13223666" y="0"/>
                </a:lnTo>
                <a:lnTo>
                  <a:pt x="13223666" y="6039263"/>
                </a:lnTo>
                <a:lnTo>
                  <a:pt x="0" y="6039263"/>
                </a:lnTo>
                <a:lnTo>
                  <a:pt x="0" y="0"/>
                </a:lnTo>
                <a:close/>
              </a:path>
            </a:pathLst>
          </a:custGeom>
          <a:blipFill>
            <a:blip r:embed="rId7"/>
            <a:stretch>
              <a:fillRect l="0" t="-16300" r="-1766" b="-9041"/>
            </a:stretch>
          </a:blipFill>
        </p:spPr>
      </p:sp>
      <p:sp>
        <p:nvSpPr>
          <p:cNvPr name="TextBox 6" id="6"/>
          <p:cNvSpPr txBox="true"/>
          <p:nvPr/>
        </p:nvSpPr>
        <p:spPr>
          <a:xfrm rot="0">
            <a:off x="3213012" y="211309"/>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LOGIN TOKO PAGE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LOGIN TOKO PAGE</a:t>
            </a:r>
          </a:p>
        </p:txBody>
      </p:sp>
      <p:sp>
        <p:nvSpPr>
          <p:cNvPr name="TextBox 8" id="8"/>
          <p:cNvSpPr txBox="true"/>
          <p:nvPr/>
        </p:nvSpPr>
        <p:spPr>
          <a:xfrm rot="0">
            <a:off x="2292312" y="2246501"/>
            <a:ext cx="14260435" cy="1661795"/>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rPr>
              <a:t>Page ini akan menjadi pintu masuk user untuk mengelola toko (admin). Sama seperti login user page, nantinya setelah berhasil login user admin akan di direct ke toko home page.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415389" y="2115166"/>
            <a:ext cx="13337615" cy="6295647"/>
          </a:xfrm>
          <a:custGeom>
            <a:avLst/>
            <a:gdLst/>
            <a:ahLst/>
            <a:cxnLst/>
            <a:rect r="r" b="b" t="t" l="l"/>
            <a:pathLst>
              <a:path h="6295647" w="13337615">
                <a:moveTo>
                  <a:pt x="0" y="0"/>
                </a:moveTo>
                <a:lnTo>
                  <a:pt x="13337615" y="0"/>
                </a:lnTo>
                <a:lnTo>
                  <a:pt x="13337615" y="6295647"/>
                </a:lnTo>
                <a:lnTo>
                  <a:pt x="0" y="6295647"/>
                </a:lnTo>
                <a:lnTo>
                  <a:pt x="0" y="0"/>
                </a:lnTo>
                <a:close/>
              </a:path>
            </a:pathLst>
          </a:custGeom>
          <a:blipFill>
            <a:blip r:embed="rId7"/>
            <a:stretch>
              <a:fillRect l="0" t="-12016" r="-896" b="-8220"/>
            </a:stretch>
          </a:blipFill>
        </p:spPr>
      </p:sp>
      <p:sp>
        <p:nvSpPr>
          <p:cNvPr name="TextBox 6" id="6"/>
          <p:cNvSpPr txBox="true"/>
          <p:nvPr/>
        </p:nvSpPr>
        <p:spPr>
          <a:xfrm rot="0">
            <a:off x="3213012" y="211309"/>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TOKO HOME PAGE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85989" y="1868265"/>
            <a:ext cx="15208380" cy="7390035"/>
          </a:xfrm>
          <a:custGeom>
            <a:avLst/>
            <a:gdLst/>
            <a:ahLst/>
            <a:cxnLst/>
            <a:rect r="r" b="b" t="t" l="l"/>
            <a:pathLst>
              <a:path h="7390035" w="15208380">
                <a:moveTo>
                  <a:pt x="0" y="0"/>
                </a:moveTo>
                <a:lnTo>
                  <a:pt x="15208381" y="0"/>
                </a:lnTo>
                <a:lnTo>
                  <a:pt x="15208381" y="7390035"/>
                </a:lnTo>
                <a:lnTo>
                  <a:pt x="0" y="7390035"/>
                </a:lnTo>
                <a:lnTo>
                  <a:pt x="0" y="0"/>
                </a:lnTo>
                <a:close/>
              </a:path>
            </a:pathLst>
          </a:custGeom>
          <a:blipFill>
            <a:blip r:embed="rId8">
              <a:alphaModFix amt="46000"/>
            </a:blip>
            <a:stretch>
              <a:fillRect l="0" t="-15236" r="0" b="-9608"/>
            </a:stretch>
          </a:blipFill>
        </p:spPr>
      </p:sp>
      <p:grpSp>
        <p:nvGrpSpPr>
          <p:cNvPr name="Group 8" id="8"/>
          <p:cNvGrpSpPr/>
          <p:nvPr/>
        </p:nvGrpSpPr>
        <p:grpSpPr>
          <a:xfrm rot="0">
            <a:off x="2050920" y="2838441"/>
            <a:ext cx="7093080" cy="5991336"/>
            <a:chOff x="0" y="0"/>
            <a:chExt cx="1868136" cy="1577965"/>
          </a:xfrm>
        </p:grpSpPr>
        <p:sp>
          <p:nvSpPr>
            <p:cNvPr name="Freeform 9" id="9"/>
            <p:cNvSpPr/>
            <p:nvPr/>
          </p:nvSpPr>
          <p:spPr>
            <a:xfrm flipH="false" flipV="false" rot="0">
              <a:off x="0" y="0"/>
              <a:ext cx="1868136" cy="1577965"/>
            </a:xfrm>
            <a:custGeom>
              <a:avLst/>
              <a:gdLst/>
              <a:ahLst/>
              <a:cxnLst/>
              <a:rect r="r" b="b" t="t" l="l"/>
              <a:pathLst>
                <a:path h="1577965" w="1868136">
                  <a:moveTo>
                    <a:pt x="55665" y="0"/>
                  </a:moveTo>
                  <a:lnTo>
                    <a:pt x="1812471" y="0"/>
                  </a:lnTo>
                  <a:cubicBezTo>
                    <a:pt x="1843214" y="0"/>
                    <a:pt x="1868136" y="24922"/>
                    <a:pt x="1868136" y="55665"/>
                  </a:cubicBezTo>
                  <a:lnTo>
                    <a:pt x="1868136" y="1522300"/>
                  </a:lnTo>
                  <a:cubicBezTo>
                    <a:pt x="1868136" y="1553043"/>
                    <a:pt x="1843214" y="1577965"/>
                    <a:pt x="1812471" y="1577965"/>
                  </a:cubicBezTo>
                  <a:lnTo>
                    <a:pt x="55665" y="1577965"/>
                  </a:lnTo>
                  <a:cubicBezTo>
                    <a:pt x="24922" y="1577965"/>
                    <a:pt x="0" y="1553043"/>
                    <a:pt x="0" y="1522300"/>
                  </a:cubicBezTo>
                  <a:lnTo>
                    <a:pt x="0" y="55665"/>
                  </a:lnTo>
                  <a:cubicBezTo>
                    <a:pt x="0" y="24922"/>
                    <a:pt x="24922" y="0"/>
                    <a:pt x="55665" y="0"/>
                  </a:cubicBezTo>
                  <a:close/>
                </a:path>
              </a:pathLst>
            </a:custGeom>
            <a:solidFill>
              <a:srgbClr val="CFB49F"/>
            </a:solidFill>
          </p:spPr>
        </p:sp>
        <p:sp>
          <p:nvSpPr>
            <p:cNvPr name="TextBox 10" id="10"/>
            <p:cNvSpPr txBox="true"/>
            <p:nvPr/>
          </p:nvSpPr>
          <p:spPr>
            <a:xfrm>
              <a:off x="0" y="-38100"/>
              <a:ext cx="1868136" cy="161606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9472851" y="3531826"/>
            <a:ext cx="7064975" cy="3714778"/>
          </a:xfrm>
          <a:custGeom>
            <a:avLst/>
            <a:gdLst/>
            <a:ahLst/>
            <a:cxnLst/>
            <a:rect r="r" b="b" t="t" l="l"/>
            <a:pathLst>
              <a:path h="3714778" w="7064975">
                <a:moveTo>
                  <a:pt x="0" y="0"/>
                </a:moveTo>
                <a:lnTo>
                  <a:pt x="7064976" y="0"/>
                </a:lnTo>
                <a:lnTo>
                  <a:pt x="7064976" y="3714778"/>
                </a:lnTo>
                <a:lnTo>
                  <a:pt x="0" y="3714778"/>
                </a:lnTo>
                <a:lnTo>
                  <a:pt x="0" y="0"/>
                </a:lnTo>
                <a:close/>
              </a:path>
            </a:pathLst>
          </a:custGeom>
          <a:blipFill>
            <a:blip r:embed="rId9"/>
            <a:stretch>
              <a:fillRect l="0" t="0" r="0" b="0"/>
            </a:stretch>
          </a:blipFill>
        </p:spPr>
      </p:sp>
      <p:sp>
        <p:nvSpPr>
          <p:cNvPr name="TextBox 12" id="12"/>
          <p:cNvSpPr txBox="true"/>
          <p:nvPr/>
        </p:nvSpPr>
        <p:spPr>
          <a:xfrm rot="0">
            <a:off x="2484664" y="914400"/>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RETROACTIVE</a:t>
            </a:r>
          </a:p>
        </p:txBody>
      </p:sp>
      <p:sp>
        <p:nvSpPr>
          <p:cNvPr name="TextBox 13" id="13"/>
          <p:cNvSpPr txBox="true"/>
          <p:nvPr/>
        </p:nvSpPr>
        <p:spPr>
          <a:xfrm rot="0">
            <a:off x="2267792" y="3101899"/>
            <a:ext cx="6659336" cy="898144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Retroactive adalah website penjualan toko musik retro yang menjual media fisik seperti kaset, vinyl, dan CD. Website ini dapat menambah item ke cart, membeli item dari toko yang terdaftar, melakukan spinwheel berhadiah, ataupun membuat item baru untuk dijual.</a:t>
            </a:r>
          </a:p>
          <a:p>
            <a:pPr algn="l">
              <a:lnSpc>
                <a:spcPts val="4759"/>
              </a:lnSpc>
            </a:pPr>
          </a:p>
          <a:p>
            <a:pPr algn="l">
              <a:lnSpc>
                <a:spcPts val="4759"/>
              </a:lnSpc>
            </a:pPr>
          </a:p>
          <a:p>
            <a:pPr algn="l">
              <a:lnSpc>
                <a:spcPts val="4759"/>
              </a:lnSpc>
            </a:pPr>
          </a:p>
          <a:p>
            <a:pPr algn="l">
              <a:lnSpc>
                <a:spcPts val="4759"/>
              </a:lnSpc>
            </a:pPr>
          </a:p>
          <a:p>
            <a:pPr algn="l">
              <a:lnSpc>
                <a:spcPts val="4759"/>
              </a:lnSpc>
            </a:pPr>
          </a:p>
          <a:p>
            <a:pPr algn="l">
              <a:lnSpc>
                <a:spcPts val="475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TOKO HOME PAGE</a:t>
            </a:r>
          </a:p>
        </p:txBody>
      </p:sp>
      <p:sp>
        <p:nvSpPr>
          <p:cNvPr name="TextBox 8" id="8"/>
          <p:cNvSpPr txBox="true"/>
          <p:nvPr/>
        </p:nvSpPr>
        <p:spPr>
          <a:xfrm rot="0">
            <a:off x="2292312" y="2246501"/>
            <a:ext cx="14260435" cy="3347720"/>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rPr>
              <a:t>Di page ini akan ditampilkan item yang dijual oleh toko. Admin toko dapat mengklik masing-masing item yang nantinya akan di direct ke manage media page. </a:t>
            </a:r>
          </a:p>
          <a:p>
            <a:pPr algn="just">
              <a:lnSpc>
                <a:spcPts val="4480"/>
              </a:lnSpc>
            </a:pPr>
          </a:p>
          <a:p>
            <a:pPr algn="just">
              <a:lnSpc>
                <a:spcPts val="4480"/>
              </a:lnSpc>
            </a:pPr>
            <a:r>
              <a:rPr lang="en-US" sz="3200">
                <a:solidFill>
                  <a:srgbClr val="000000"/>
                </a:solidFill>
                <a:latin typeface="Canva Sans"/>
              </a:rPr>
              <a:t>Pada page ini juga ditampilkan icon untuk kembali ke mode user dan icon untuk menambahkan barang yang dijual di toko.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415389" y="2086679"/>
            <a:ext cx="13457222" cy="6609005"/>
          </a:xfrm>
          <a:custGeom>
            <a:avLst/>
            <a:gdLst/>
            <a:ahLst/>
            <a:cxnLst/>
            <a:rect r="r" b="b" t="t" l="l"/>
            <a:pathLst>
              <a:path h="6609005" w="13457222">
                <a:moveTo>
                  <a:pt x="0" y="0"/>
                </a:moveTo>
                <a:lnTo>
                  <a:pt x="13457222" y="0"/>
                </a:lnTo>
                <a:lnTo>
                  <a:pt x="13457222" y="6609005"/>
                </a:lnTo>
                <a:lnTo>
                  <a:pt x="0" y="6609005"/>
                </a:lnTo>
                <a:lnTo>
                  <a:pt x="0" y="0"/>
                </a:lnTo>
                <a:close/>
              </a:path>
            </a:pathLst>
          </a:custGeom>
          <a:blipFill>
            <a:blip r:embed="rId7"/>
            <a:stretch>
              <a:fillRect l="0" t="-5843" r="0" b="-8692"/>
            </a:stretch>
          </a:blipFill>
        </p:spPr>
      </p:sp>
      <p:sp>
        <p:nvSpPr>
          <p:cNvPr name="TextBox 6" id="6"/>
          <p:cNvSpPr txBox="true"/>
          <p:nvPr/>
        </p:nvSpPr>
        <p:spPr>
          <a:xfrm rot="0">
            <a:off x="3213012" y="211309"/>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MANAGE ITEM PAGE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MANAGE ITEM PAGE</a:t>
            </a:r>
          </a:p>
        </p:txBody>
      </p:sp>
      <p:sp>
        <p:nvSpPr>
          <p:cNvPr name="TextBox 8" id="8"/>
          <p:cNvSpPr txBox="true"/>
          <p:nvPr/>
        </p:nvSpPr>
        <p:spPr>
          <a:xfrm rot="0">
            <a:off x="2292312" y="2246501"/>
            <a:ext cx="14260435" cy="2223770"/>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rPr>
              <a:t>Masing-masing item pada toko home dapat di klik dan akan keluar page manage media (disesuaikan dengan item yang di klik). Fungsi dari page ini adalah menambahkan/mengurangkan barang untuk stok yang nantinya di display di home user.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415840" y="1788185"/>
            <a:ext cx="13456320" cy="6710630"/>
          </a:xfrm>
          <a:custGeom>
            <a:avLst/>
            <a:gdLst/>
            <a:ahLst/>
            <a:cxnLst/>
            <a:rect r="r" b="b" t="t" l="l"/>
            <a:pathLst>
              <a:path h="6710630" w="13456320">
                <a:moveTo>
                  <a:pt x="0" y="0"/>
                </a:moveTo>
                <a:lnTo>
                  <a:pt x="13456320" y="0"/>
                </a:lnTo>
                <a:lnTo>
                  <a:pt x="13456320" y="6710630"/>
                </a:lnTo>
                <a:lnTo>
                  <a:pt x="0" y="6710630"/>
                </a:lnTo>
                <a:lnTo>
                  <a:pt x="0" y="0"/>
                </a:lnTo>
                <a:close/>
              </a:path>
            </a:pathLst>
          </a:custGeom>
          <a:blipFill>
            <a:blip r:embed="rId7"/>
            <a:stretch>
              <a:fillRect l="0" t="0" r="0" b="0"/>
            </a:stretch>
          </a:blipFill>
        </p:spPr>
      </p:sp>
      <p:sp>
        <p:nvSpPr>
          <p:cNvPr name="TextBox 6" id="6"/>
          <p:cNvSpPr txBox="true"/>
          <p:nvPr/>
        </p:nvSpPr>
        <p:spPr>
          <a:xfrm rot="0">
            <a:off x="3213012" y="211309"/>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ADD ITEM PAGE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84664" y="1357501"/>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ADD ITEM PAGE</a:t>
            </a:r>
          </a:p>
        </p:txBody>
      </p:sp>
      <p:sp>
        <p:nvSpPr>
          <p:cNvPr name="TextBox 8" id="8"/>
          <p:cNvSpPr txBox="true"/>
          <p:nvPr/>
        </p:nvSpPr>
        <p:spPr>
          <a:xfrm rot="0">
            <a:off x="2292312" y="2246501"/>
            <a:ext cx="14260435" cy="3347720"/>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rPr>
              <a:t>Page ini akan menampilkan sebuah form untuk admin menambahkan barang ke dalam toko. Nantinya diperlukan link gambar dari user, nama album, nama artis, jenis media, harga media dan jumlah dari item.</a:t>
            </a:r>
          </a:p>
          <a:p>
            <a:pPr algn="just">
              <a:lnSpc>
                <a:spcPts val="4480"/>
              </a:lnSpc>
            </a:pPr>
          </a:p>
          <a:p>
            <a:pPr algn="just">
              <a:lnSpc>
                <a:spcPts val="4480"/>
              </a:lnSpc>
            </a:pPr>
            <a:r>
              <a:rPr lang="en-US" sz="3200">
                <a:solidFill>
                  <a:srgbClr val="000000"/>
                </a:solidFill>
                <a:latin typeface="Canva Sans"/>
              </a:rPr>
              <a:t>Jika button di klik maka data yang sudah diisi di form akan disend ke database yang nantinya akan di proses untuk keperluan website.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803884">
            <a:off x="11192331" y="8780757"/>
            <a:ext cx="2366203" cy="955086"/>
          </a:xfrm>
          <a:custGeom>
            <a:avLst/>
            <a:gdLst/>
            <a:ahLst/>
            <a:cxnLst/>
            <a:rect r="r" b="b" t="t" l="l"/>
            <a:pathLst>
              <a:path h="955086" w="2366203">
                <a:moveTo>
                  <a:pt x="0" y="0"/>
                </a:moveTo>
                <a:lnTo>
                  <a:pt x="2366203" y="0"/>
                </a:lnTo>
                <a:lnTo>
                  <a:pt x="2366203" y="955086"/>
                </a:lnTo>
                <a:lnTo>
                  <a:pt x="0" y="955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260837" y="1832927"/>
            <a:ext cx="11766327" cy="6621145"/>
          </a:xfrm>
          <a:custGeom>
            <a:avLst/>
            <a:gdLst/>
            <a:ahLst/>
            <a:cxnLst/>
            <a:rect r="r" b="b" t="t" l="l"/>
            <a:pathLst>
              <a:path h="6621145" w="11766327">
                <a:moveTo>
                  <a:pt x="0" y="0"/>
                </a:moveTo>
                <a:lnTo>
                  <a:pt x="11766326" y="0"/>
                </a:lnTo>
                <a:lnTo>
                  <a:pt x="11766326" y="6621146"/>
                </a:lnTo>
                <a:lnTo>
                  <a:pt x="0" y="6621146"/>
                </a:lnTo>
                <a:lnTo>
                  <a:pt x="0" y="0"/>
                </a:lnTo>
                <a:close/>
              </a:path>
            </a:pathLst>
          </a:custGeom>
          <a:blipFill>
            <a:blip r:embed="rId9"/>
            <a:stretch>
              <a:fillRect l="0" t="0" r="0" b="0"/>
            </a:stretch>
          </a:blipFill>
        </p:spPr>
      </p:sp>
      <p:sp>
        <p:nvSpPr>
          <p:cNvPr name="TextBox 7" id="7"/>
          <p:cNvSpPr txBox="true"/>
          <p:nvPr/>
        </p:nvSpPr>
        <p:spPr>
          <a:xfrm rot="0">
            <a:off x="3213012" y="211309"/>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DOCUMENTATION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213012" y="211309"/>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GITHUB</a:t>
            </a:r>
          </a:p>
        </p:txBody>
      </p:sp>
      <p:sp>
        <p:nvSpPr>
          <p:cNvPr name="TextBox 6" id="6"/>
          <p:cNvSpPr txBox="true"/>
          <p:nvPr/>
        </p:nvSpPr>
        <p:spPr>
          <a:xfrm rot="0">
            <a:off x="3475426" y="8364275"/>
            <a:ext cx="11599562" cy="537845"/>
          </a:xfrm>
          <a:prstGeom prst="rect">
            <a:avLst/>
          </a:prstGeom>
        </p:spPr>
        <p:txBody>
          <a:bodyPr anchor="t" rtlCol="false" tIns="0" lIns="0" bIns="0" rIns="0">
            <a:spAutoFit/>
          </a:bodyPr>
          <a:lstStyle/>
          <a:p>
            <a:pPr algn="just">
              <a:lnSpc>
                <a:spcPts val="4480"/>
              </a:lnSpc>
            </a:pPr>
            <a:r>
              <a:rPr lang="en-US" sz="3200" u="sng">
                <a:solidFill>
                  <a:srgbClr val="000000"/>
                </a:solidFill>
                <a:latin typeface="Canva Sans"/>
                <a:hlinkClick r:id="rId7" tooltip="https://github.com/SistemBasisData2024/Retroactive-SBD"/>
              </a:rPr>
              <a:t>https://github.com/SistemBasisData2024/Retroactive-SBD</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112963" y="1887925"/>
            <a:ext cx="14062075" cy="6887298"/>
            <a:chOff x="0" y="0"/>
            <a:chExt cx="18749433" cy="9183064"/>
          </a:xfrm>
        </p:grpSpPr>
        <p:sp>
          <p:nvSpPr>
            <p:cNvPr name="Freeform 4" id="4"/>
            <p:cNvSpPr/>
            <p:nvPr/>
          </p:nvSpPr>
          <p:spPr>
            <a:xfrm flipH="false" flipV="false" rot="-78066">
              <a:off x="968257" y="961703"/>
              <a:ext cx="16705887" cy="7257036"/>
            </a:xfrm>
            <a:custGeom>
              <a:avLst/>
              <a:gdLst/>
              <a:ahLst/>
              <a:cxnLst/>
              <a:rect r="r" b="b" t="t" l="l"/>
              <a:pathLst>
                <a:path h="7257036" w="16705887">
                  <a:moveTo>
                    <a:pt x="0" y="0"/>
                  </a:moveTo>
                  <a:lnTo>
                    <a:pt x="16705886" y="0"/>
                  </a:lnTo>
                  <a:lnTo>
                    <a:pt x="16705886" y="7257035"/>
                  </a:lnTo>
                  <a:lnTo>
                    <a:pt x="0" y="7257035"/>
                  </a:lnTo>
                  <a:lnTo>
                    <a:pt x="0" y="0"/>
                  </a:lnTo>
                  <a:close/>
                </a:path>
              </a:pathLst>
            </a:custGeom>
            <a:blipFill>
              <a:blip r:embed="rId3"/>
              <a:stretch>
                <a:fillRect l="0" t="-28026" r="-8637" b="-62976"/>
              </a:stretch>
            </a:blipFill>
          </p:spPr>
        </p:sp>
        <p:sp>
          <p:nvSpPr>
            <p:cNvPr name="Freeform 5" id="5"/>
            <p:cNvSpPr/>
            <p:nvPr/>
          </p:nvSpPr>
          <p:spPr>
            <a:xfrm flipH="false" flipV="false" rot="-2572215">
              <a:off x="-115252" y="1208538"/>
              <a:ext cx="4042889" cy="1248445"/>
            </a:xfrm>
            <a:custGeom>
              <a:avLst/>
              <a:gdLst/>
              <a:ahLst/>
              <a:cxnLst/>
              <a:rect r="r" b="b" t="t" l="l"/>
              <a:pathLst>
                <a:path h="1248445" w="4042889">
                  <a:moveTo>
                    <a:pt x="0" y="0"/>
                  </a:moveTo>
                  <a:lnTo>
                    <a:pt x="4042889" y="0"/>
                  </a:lnTo>
                  <a:lnTo>
                    <a:pt x="4042889" y="1248445"/>
                  </a:lnTo>
                  <a:lnTo>
                    <a:pt x="0" y="1248445"/>
                  </a:lnTo>
                  <a:lnTo>
                    <a:pt x="0" y="0"/>
                  </a:lnTo>
                  <a:close/>
                </a:path>
              </a:pathLst>
            </a:custGeom>
            <a:blipFill>
              <a:blip r:embed="rId4">
                <a:alphaModFix amt="57000"/>
              </a:blip>
              <a:stretch>
                <a:fillRect l="0" t="-6513" r="-3391" b="0"/>
              </a:stretch>
            </a:blipFill>
          </p:spPr>
        </p:sp>
        <p:sp>
          <p:nvSpPr>
            <p:cNvPr name="Freeform 6" id="6"/>
            <p:cNvSpPr/>
            <p:nvPr/>
          </p:nvSpPr>
          <p:spPr>
            <a:xfrm flipH="false" flipV="false" rot="-2572215">
              <a:off x="14821796" y="6726082"/>
              <a:ext cx="4042889" cy="1248445"/>
            </a:xfrm>
            <a:custGeom>
              <a:avLst/>
              <a:gdLst/>
              <a:ahLst/>
              <a:cxnLst/>
              <a:rect r="r" b="b" t="t" l="l"/>
              <a:pathLst>
                <a:path h="1248445" w="4042889">
                  <a:moveTo>
                    <a:pt x="0" y="0"/>
                  </a:moveTo>
                  <a:lnTo>
                    <a:pt x="4042889" y="0"/>
                  </a:lnTo>
                  <a:lnTo>
                    <a:pt x="4042889" y="1248444"/>
                  </a:lnTo>
                  <a:lnTo>
                    <a:pt x="0" y="1248444"/>
                  </a:lnTo>
                  <a:lnTo>
                    <a:pt x="0" y="0"/>
                  </a:lnTo>
                  <a:close/>
                </a:path>
              </a:pathLst>
            </a:custGeom>
            <a:blipFill>
              <a:blip r:embed="rId4">
                <a:alphaModFix amt="57000"/>
              </a:blip>
              <a:stretch>
                <a:fillRect l="0" t="-6513" r="-3391" b="0"/>
              </a:stretch>
            </a:blipFill>
          </p:spPr>
        </p:sp>
      </p:grpSp>
      <p:sp>
        <p:nvSpPr>
          <p:cNvPr name="Freeform 7" id="7"/>
          <p:cNvSpPr/>
          <p:nvPr/>
        </p:nvSpPr>
        <p:spPr>
          <a:xfrm flipH="false" flipV="false" rot="2951973">
            <a:off x="-1335923" y="-256851"/>
            <a:ext cx="3799654" cy="2051813"/>
          </a:xfrm>
          <a:custGeom>
            <a:avLst/>
            <a:gdLst/>
            <a:ahLst/>
            <a:cxnLst/>
            <a:rect r="r" b="b" t="t" l="l"/>
            <a:pathLst>
              <a:path h="2051813" w="3799654">
                <a:moveTo>
                  <a:pt x="0" y="0"/>
                </a:moveTo>
                <a:lnTo>
                  <a:pt x="3799654" y="0"/>
                </a:lnTo>
                <a:lnTo>
                  <a:pt x="3799654" y="2051814"/>
                </a:lnTo>
                <a:lnTo>
                  <a:pt x="0" y="20518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477715" y="7601692"/>
            <a:ext cx="2277206" cy="2020503"/>
          </a:xfrm>
          <a:custGeom>
            <a:avLst/>
            <a:gdLst/>
            <a:ahLst/>
            <a:cxnLst/>
            <a:rect r="r" b="b" t="t" l="l"/>
            <a:pathLst>
              <a:path h="2020503" w="2277206">
                <a:moveTo>
                  <a:pt x="0" y="0"/>
                </a:moveTo>
                <a:lnTo>
                  <a:pt x="2277207" y="0"/>
                </a:lnTo>
                <a:lnTo>
                  <a:pt x="2277207" y="2020503"/>
                </a:lnTo>
                <a:lnTo>
                  <a:pt x="0" y="20205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895267" y="3981450"/>
            <a:ext cx="14497466" cy="2076450"/>
          </a:xfrm>
          <a:prstGeom prst="rect">
            <a:avLst/>
          </a:prstGeom>
        </p:spPr>
        <p:txBody>
          <a:bodyPr anchor="t" rtlCol="false" tIns="0" lIns="0" bIns="0" rIns="0">
            <a:spAutoFit/>
          </a:bodyPr>
          <a:lstStyle/>
          <a:p>
            <a:pPr algn="ctr" marL="0" indent="0" lvl="0">
              <a:lnSpc>
                <a:spcPts val="16800"/>
              </a:lnSpc>
              <a:spcBef>
                <a:spcPct val="0"/>
              </a:spcBef>
            </a:pPr>
            <a:r>
              <a:rPr lang="en-US" sz="12000">
                <a:solidFill>
                  <a:srgbClr val="000000"/>
                </a:solidFill>
                <a:latin typeface="Marykate"/>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a:ln cap="sq">
              <a:noFill/>
              <a:prstDash val="solid"/>
              <a:miter/>
            </a:ln>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64472" y="3305635"/>
            <a:ext cx="4084879" cy="4262482"/>
          </a:xfrm>
          <a:custGeom>
            <a:avLst/>
            <a:gdLst/>
            <a:ahLst/>
            <a:cxnLst/>
            <a:rect r="r" b="b" t="t" l="l"/>
            <a:pathLst>
              <a:path h="4262482" w="4084879">
                <a:moveTo>
                  <a:pt x="0" y="0"/>
                </a:moveTo>
                <a:lnTo>
                  <a:pt x="4084878" y="0"/>
                </a:lnTo>
                <a:lnTo>
                  <a:pt x="4084878" y="4262482"/>
                </a:lnTo>
                <a:lnTo>
                  <a:pt x="0" y="4262482"/>
                </a:lnTo>
                <a:lnTo>
                  <a:pt x="0" y="0"/>
                </a:lnTo>
                <a:close/>
              </a:path>
            </a:pathLst>
          </a:custGeom>
          <a:blipFill>
            <a:blip r:embed="rId8"/>
            <a:stretch>
              <a:fillRect l="0" t="0" r="0" b="0"/>
            </a:stretch>
          </a:blipFill>
        </p:spPr>
      </p:sp>
      <p:sp>
        <p:nvSpPr>
          <p:cNvPr name="Freeform 8" id="8"/>
          <p:cNvSpPr/>
          <p:nvPr/>
        </p:nvSpPr>
        <p:spPr>
          <a:xfrm flipH="false" flipV="false" rot="0">
            <a:off x="6681277" y="3247796"/>
            <a:ext cx="4642641" cy="4378160"/>
          </a:xfrm>
          <a:custGeom>
            <a:avLst/>
            <a:gdLst/>
            <a:ahLst/>
            <a:cxnLst/>
            <a:rect r="r" b="b" t="t" l="l"/>
            <a:pathLst>
              <a:path h="4378160" w="4642641">
                <a:moveTo>
                  <a:pt x="0" y="0"/>
                </a:moveTo>
                <a:lnTo>
                  <a:pt x="4642641" y="0"/>
                </a:lnTo>
                <a:lnTo>
                  <a:pt x="4642641" y="4378160"/>
                </a:lnTo>
                <a:lnTo>
                  <a:pt x="0" y="4378160"/>
                </a:lnTo>
                <a:lnTo>
                  <a:pt x="0" y="0"/>
                </a:lnTo>
                <a:close/>
              </a:path>
            </a:pathLst>
          </a:custGeom>
          <a:blipFill>
            <a:blip r:embed="rId9"/>
            <a:stretch>
              <a:fillRect l="-23188" t="0" r="-23777" b="0"/>
            </a:stretch>
          </a:blipFill>
        </p:spPr>
      </p:sp>
      <p:sp>
        <p:nvSpPr>
          <p:cNvPr name="Freeform 9" id="9"/>
          <p:cNvSpPr/>
          <p:nvPr/>
        </p:nvSpPr>
        <p:spPr>
          <a:xfrm flipH="false" flipV="false" rot="0">
            <a:off x="11855845" y="3114357"/>
            <a:ext cx="4511600" cy="4511600"/>
          </a:xfrm>
          <a:custGeom>
            <a:avLst/>
            <a:gdLst/>
            <a:ahLst/>
            <a:cxnLst/>
            <a:rect r="r" b="b" t="t" l="l"/>
            <a:pathLst>
              <a:path h="4511600" w="4511600">
                <a:moveTo>
                  <a:pt x="0" y="0"/>
                </a:moveTo>
                <a:lnTo>
                  <a:pt x="4511600" y="0"/>
                </a:lnTo>
                <a:lnTo>
                  <a:pt x="4511600" y="4511599"/>
                </a:lnTo>
                <a:lnTo>
                  <a:pt x="0" y="4511599"/>
                </a:lnTo>
                <a:lnTo>
                  <a:pt x="0" y="0"/>
                </a:lnTo>
                <a:close/>
              </a:path>
            </a:pathLst>
          </a:custGeom>
          <a:blipFill>
            <a:blip r:embed="rId10"/>
            <a:stretch>
              <a:fillRect l="0" t="0" r="0" b="0"/>
            </a:stretch>
          </a:blipFill>
        </p:spPr>
      </p:sp>
      <p:sp>
        <p:nvSpPr>
          <p:cNvPr name="TextBox 10" id="10"/>
          <p:cNvSpPr txBox="true"/>
          <p:nvPr/>
        </p:nvSpPr>
        <p:spPr>
          <a:xfrm rot="0">
            <a:off x="2484664" y="1317219"/>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TOOLS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176802" y="331412"/>
            <a:ext cx="7620443" cy="9702186"/>
          </a:xfrm>
          <a:custGeom>
            <a:avLst/>
            <a:gdLst/>
            <a:ahLst/>
            <a:cxnLst/>
            <a:rect r="r" b="b" t="t" l="l"/>
            <a:pathLst>
              <a:path h="9702186" w="7620443">
                <a:moveTo>
                  <a:pt x="0" y="0"/>
                </a:moveTo>
                <a:lnTo>
                  <a:pt x="7620443" y="0"/>
                </a:lnTo>
                <a:lnTo>
                  <a:pt x="7620443" y="9702186"/>
                </a:lnTo>
                <a:lnTo>
                  <a:pt x="0" y="9702186"/>
                </a:lnTo>
                <a:lnTo>
                  <a:pt x="0" y="0"/>
                </a:lnTo>
                <a:close/>
              </a:path>
            </a:pathLst>
          </a:custGeom>
          <a:blipFill>
            <a:blip r:embed="rId8"/>
            <a:stretch>
              <a:fillRect l="0" t="0" r="0" b="0"/>
            </a:stretch>
          </a:blipFill>
        </p:spPr>
      </p:sp>
      <p:sp>
        <p:nvSpPr>
          <p:cNvPr name="TextBox 8" id="8"/>
          <p:cNvSpPr txBox="true"/>
          <p:nvPr/>
        </p:nvSpPr>
        <p:spPr>
          <a:xfrm rot="0">
            <a:off x="2075499" y="4524568"/>
            <a:ext cx="5362673"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FLOWCHART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88872" y="317960"/>
            <a:ext cx="17710256" cy="9473665"/>
            <a:chOff x="0" y="0"/>
            <a:chExt cx="23613675" cy="12631554"/>
          </a:xfrm>
        </p:grpSpPr>
        <p:sp>
          <p:nvSpPr>
            <p:cNvPr name="Freeform 4" id="4"/>
            <p:cNvSpPr/>
            <p:nvPr/>
          </p:nvSpPr>
          <p:spPr>
            <a:xfrm flipH="false" flipV="false" rot="0">
              <a:off x="0" y="406792"/>
              <a:ext cx="23613675" cy="12224761"/>
            </a:xfrm>
            <a:custGeom>
              <a:avLst/>
              <a:gdLst/>
              <a:ahLst/>
              <a:cxnLst/>
              <a:rect r="r" b="b" t="t" l="l"/>
              <a:pathLst>
                <a:path h="12224761" w="23613675">
                  <a:moveTo>
                    <a:pt x="0" y="0"/>
                  </a:moveTo>
                  <a:lnTo>
                    <a:pt x="23613675" y="0"/>
                  </a:lnTo>
                  <a:lnTo>
                    <a:pt x="23613675" y="12224762"/>
                  </a:lnTo>
                  <a:lnTo>
                    <a:pt x="0" y="12224762"/>
                  </a:lnTo>
                  <a:lnTo>
                    <a:pt x="0" y="0"/>
                  </a:lnTo>
                  <a:close/>
                </a:path>
              </a:pathLst>
            </a:custGeom>
            <a:blipFill>
              <a:blip r:embed="rId3"/>
              <a:stretch>
                <a:fillRect l="0" t="-5190" r="0" b="-42337"/>
              </a:stretch>
            </a:blipFill>
          </p:spPr>
        </p:sp>
        <p:sp>
          <p:nvSpPr>
            <p:cNvPr name="Freeform 5" id="5"/>
            <p:cNvSpPr/>
            <p:nvPr/>
          </p:nvSpPr>
          <p:spPr>
            <a:xfrm flipH="false" flipV="false" rot="0">
              <a:off x="761161" y="0"/>
              <a:ext cx="968329" cy="1895306"/>
            </a:xfrm>
            <a:custGeom>
              <a:avLst/>
              <a:gdLst/>
              <a:ahLst/>
              <a:cxnLst/>
              <a:rect r="r" b="b" t="t" l="l"/>
              <a:pathLst>
                <a:path h="1895306" w="968329">
                  <a:moveTo>
                    <a:pt x="0" y="0"/>
                  </a:moveTo>
                  <a:lnTo>
                    <a:pt x="968329" y="0"/>
                  </a:lnTo>
                  <a:lnTo>
                    <a:pt x="968329" y="1895306"/>
                  </a:lnTo>
                  <a:lnTo>
                    <a:pt x="0" y="1895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625700" y="1444625"/>
            <a:ext cx="12177635" cy="8347000"/>
          </a:xfrm>
          <a:custGeom>
            <a:avLst/>
            <a:gdLst/>
            <a:ahLst/>
            <a:cxnLst/>
            <a:rect r="r" b="b" t="t" l="l"/>
            <a:pathLst>
              <a:path h="8347000" w="12177635">
                <a:moveTo>
                  <a:pt x="0" y="0"/>
                </a:moveTo>
                <a:lnTo>
                  <a:pt x="12177636" y="0"/>
                </a:lnTo>
                <a:lnTo>
                  <a:pt x="12177636" y="8347001"/>
                </a:lnTo>
                <a:lnTo>
                  <a:pt x="0" y="8347001"/>
                </a:lnTo>
                <a:lnTo>
                  <a:pt x="0" y="0"/>
                </a:lnTo>
                <a:close/>
              </a:path>
            </a:pathLst>
          </a:custGeom>
          <a:blipFill>
            <a:blip r:embed="rId8"/>
            <a:stretch>
              <a:fillRect l="0" t="0" r="0" b="0"/>
            </a:stretch>
          </a:blipFill>
        </p:spPr>
      </p:sp>
      <p:sp>
        <p:nvSpPr>
          <p:cNvPr name="TextBox 8" id="8"/>
          <p:cNvSpPr txBox="true"/>
          <p:nvPr/>
        </p:nvSpPr>
        <p:spPr>
          <a:xfrm rot="0">
            <a:off x="2484664" y="498475"/>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UML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59743" y="317960"/>
            <a:ext cx="726247" cy="1421479"/>
          </a:xfrm>
          <a:custGeom>
            <a:avLst/>
            <a:gdLst/>
            <a:ahLst/>
            <a:cxnLst/>
            <a:rect r="r" b="b" t="t" l="l"/>
            <a:pathLst>
              <a:path h="1421479" w="726247">
                <a:moveTo>
                  <a:pt x="0" y="0"/>
                </a:moveTo>
                <a:lnTo>
                  <a:pt x="726246" y="0"/>
                </a:lnTo>
                <a:lnTo>
                  <a:pt x="726246" y="1421480"/>
                </a:lnTo>
                <a:lnTo>
                  <a:pt x="0" y="142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7019" y="7625956"/>
            <a:ext cx="1893009" cy="2407642"/>
          </a:xfrm>
          <a:custGeom>
            <a:avLst/>
            <a:gdLst/>
            <a:ahLst/>
            <a:cxnLst/>
            <a:rect r="r" b="b" t="t" l="l"/>
            <a:pathLst>
              <a:path h="2407642" w="1893009">
                <a:moveTo>
                  <a:pt x="0" y="0"/>
                </a:moveTo>
                <a:lnTo>
                  <a:pt x="1893008" y="0"/>
                </a:lnTo>
                <a:lnTo>
                  <a:pt x="1893008" y="2407642"/>
                </a:lnTo>
                <a:lnTo>
                  <a:pt x="0" y="24076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04749" y="831850"/>
            <a:ext cx="11278503" cy="9201748"/>
          </a:xfrm>
          <a:custGeom>
            <a:avLst/>
            <a:gdLst/>
            <a:ahLst/>
            <a:cxnLst/>
            <a:rect r="r" b="b" t="t" l="l"/>
            <a:pathLst>
              <a:path h="9201748" w="11278503">
                <a:moveTo>
                  <a:pt x="0" y="0"/>
                </a:moveTo>
                <a:lnTo>
                  <a:pt x="11278502" y="0"/>
                </a:lnTo>
                <a:lnTo>
                  <a:pt x="11278502" y="9201748"/>
                </a:lnTo>
                <a:lnTo>
                  <a:pt x="0" y="9201748"/>
                </a:lnTo>
                <a:lnTo>
                  <a:pt x="0" y="0"/>
                </a:lnTo>
                <a:close/>
              </a:path>
            </a:pathLst>
          </a:custGeom>
          <a:blipFill>
            <a:blip r:embed="rId7"/>
            <a:stretch>
              <a:fillRect l="0" t="0" r="0" b="0"/>
            </a:stretch>
          </a:blipFill>
        </p:spPr>
      </p:sp>
      <p:sp>
        <p:nvSpPr>
          <p:cNvPr name="TextBox 6" id="6"/>
          <p:cNvSpPr txBox="true"/>
          <p:nvPr/>
        </p:nvSpPr>
        <p:spPr>
          <a:xfrm rot="0">
            <a:off x="2484664" y="-114300"/>
            <a:ext cx="13318671" cy="946150"/>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000000"/>
                </a:solidFill>
                <a:latin typeface="Marykate"/>
              </a:rPr>
              <a:t>ERD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213012" y="4184650"/>
            <a:ext cx="11861976" cy="1717676"/>
          </a:xfrm>
          <a:prstGeom prst="rect">
            <a:avLst/>
          </a:prstGeom>
        </p:spPr>
        <p:txBody>
          <a:bodyPr anchor="t" rtlCol="false" tIns="0" lIns="0" bIns="0" rIns="0">
            <a:spAutoFit/>
          </a:bodyPr>
          <a:lstStyle/>
          <a:p>
            <a:pPr algn="ctr" marL="0" indent="0" lvl="0">
              <a:lnSpc>
                <a:spcPts val="13999"/>
              </a:lnSpc>
              <a:spcBef>
                <a:spcPct val="0"/>
              </a:spcBef>
            </a:pPr>
            <a:r>
              <a:rPr lang="en-US" sz="9999">
                <a:solidFill>
                  <a:srgbClr val="000000"/>
                </a:solidFill>
                <a:latin typeface="Marykate"/>
              </a:rPr>
              <a:t>WEBSITE - DEMO</a:t>
            </a:r>
          </a:p>
        </p:txBody>
      </p:sp>
      <p:sp>
        <p:nvSpPr>
          <p:cNvPr name="Freeform 4" id="4"/>
          <p:cNvSpPr/>
          <p:nvPr/>
        </p:nvSpPr>
        <p:spPr>
          <a:xfrm flipH="false" flipV="false" rot="2962300">
            <a:off x="-662544" y="-398389"/>
            <a:ext cx="2786716" cy="2854178"/>
          </a:xfrm>
          <a:custGeom>
            <a:avLst/>
            <a:gdLst/>
            <a:ahLst/>
            <a:cxnLst/>
            <a:rect r="r" b="b" t="t" l="l"/>
            <a:pathLst>
              <a:path h="2854178" w="2786716">
                <a:moveTo>
                  <a:pt x="0" y="0"/>
                </a:moveTo>
                <a:lnTo>
                  <a:pt x="2786715" y="0"/>
                </a:lnTo>
                <a:lnTo>
                  <a:pt x="2786715" y="2854178"/>
                </a:lnTo>
                <a:lnTo>
                  <a:pt x="0" y="2854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8100000">
            <a:off x="16114224" y="900445"/>
            <a:ext cx="2290151" cy="1798810"/>
          </a:xfrm>
          <a:custGeom>
            <a:avLst/>
            <a:gdLst/>
            <a:ahLst/>
            <a:cxnLst/>
            <a:rect r="r" b="b" t="t" l="l"/>
            <a:pathLst>
              <a:path h="1798810" w="2290151">
                <a:moveTo>
                  <a:pt x="0" y="0"/>
                </a:moveTo>
                <a:lnTo>
                  <a:pt x="2290152" y="0"/>
                </a:lnTo>
                <a:lnTo>
                  <a:pt x="2290152" y="1798810"/>
                </a:lnTo>
                <a:lnTo>
                  <a:pt x="0" y="179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803884">
            <a:off x="11192331" y="8780757"/>
            <a:ext cx="2366203" cy="955086"/>
          </a:xfrm>
          <a:custGeom>
            <a:avLst/>
            <a:gdLst/>
            <a:ahLst/>
            <a:cxnLst/>
            <a:rect r="r" b="b" t="t" l="l"/>
            <a:pathLst>
              <a:path h="955086" w="2366203">
                <a:moveTo>
                  <a:pt x="0" y="0"/>
                </a:moveTo>
                <a:lnTo>
                  <a:pt x="2366203" y="0"/>
                </a:lnTo>
                <a:lnTo>
                  <a:pt x="2366203" y="955086"/>
                </a:lnTo>
                <a:lnTo>
                  <a:pt x="0" y="955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51454" y="2407272"/>
            <a:ext cx="14785093" cy="6851028"/>
          </a:xfrm>
          <a:custGeom>
            <a:avLst/>
            <a:gdLst/>
            <a:ahLst/>
            <a:cxnLst/>
            <a:rect r="r" b="b" t="t" l="l"/>
            <a:pathLst>
              <a:path h="6851028" w="14785093">
                <a:moveTo>
                  <a:pt x="0" y="0"/>
                </a:moveTo>
                <a:lnTo>
                  <a:pt x="14785092" y="0"/>
                </a:lnTo>
                <a:lnTo>
                  <a:pt x="14785092" y="6851028"/>
                </a:lnTo>
                <a:lnTo>
                  <a:pt x="0" y="6851028"/>
                </a:lnTo>
                <a:lnTo>
                  <a:pt x="0" y="0"/>
                </a:lnTo>
                <a:close/>
              </a:path>
            </a:pathLst>
          </a:custGeom>
          <a:blipFill>
            <a:blip r:embed="rId3"/>
            <a:stretch>
              <a:fillRect l="0" t="0" r="0" b="0"/>
            </a:stretch>
          </a:blipFill>
        </p:spPr>
      </p:sp>
      <p:sp>
        <p:nvSpPr>
          <p:cNvPr name="TextBox 4" id="4"/>
          <p:cNvSpPr txBox="true"/>
          <p:nvPr/>
        </p:nvSpPr>
        <p:spPr>
          <a:xfrm rot="0">
            <a:off x="3213012" y="885825"/>
            <a:ext cx="11861976" cy="1203325"/>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000000"/>
                </a:solidFill>
                <a:latin typeface="Marykate"/>
              </a:rPr>
              <a:t>REGISTER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DAFhZqQxrhg</dc:identifier>
  <dcterms:modified xsi:type="dcterms:W3CDTF">2011-08-01T06:04:30Z</dcterms:modified>
  <cp:revision>1</cp:revision>
  <dc:title>PPT RETROACTIVE Kelompok 9 Sistem Basis Data</dc:title>
</cp:coreProperties>
</file>